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7" r:id="rId2"/>
    <p:sldId id="256" r:id="rId3"/>
    <p:sldId id="258" r:id="rId4"/>
    <p:sldId id="259" r:id="rId5"/>
    <p:sldId id="260" r:id="rId6"/>
    <p:sldId id="301" r:id="rId7"/>
    <p:sldId id="302" r:id="rId8"/>
    <p:sldId id="303" r:id="rId9"/>
    <p:sldId id="304" r:id="rId10"/>
    <p:sldId id="305" r:id="rId11"/>
    <p:sldId id="306" r:id="rId12"/>
    <p:sldId id="276" r:id="rId13"/>
    <p:sldId id="298" r:id="rId14"/>
    <p:sldId id="300" r:id="rId15"/>
    <p:sldId id="282" r:id="rId16"/>
    <p:sldId id="278" r:id="rId17"/>
    <p:sldId id="288" r:id="rId18"/>
    <p:sldId id="280" r:id="rId19"/>
    <p:sldId id="290" r:id="rId20"/>
    <p:sldId id="296" r:id="rId21"/>
    <p:sldId id="294" r:id="rId22"/>
    <p:sldId id="284" r:id="rId23"/>
    <p:sldId id="286" r:id="rId24"/>
    <p:sldId id="268" r:id="rId25"/>
    <p:sldId id="270" r:id="rId26"/>
    <p:sldId id="271" r:id="rId27"/>
    <p:sldId id="272" r:id="rId28"/>
    <p:sldId id="273" r:id="rId29"/>
    <p:sldId id="269" r:id="rId30"/>
    <p:sldId id="27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1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2F24DDBF-0763-4A9E-9D68-4D64264CDFD6}" type="datetimeFigureOut">
              <a:rPr lang="en-US" smtClean="0"/>
              <a:t>8/29/2018</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5AFB149F-A9AB-4C3C-A4F7-BA8EA5706149}" type="slidenum">
              <a:rPr lang="en-US" smtClean="0"/>
              <a:t>‹#›</a:t>
            </a:fld>
            <a:endParaRPr lang="en-US"/>
          </a:p>
        </p:txBody>
      </p:sp>
    </p:spTree>
    <p:extLst>
      <p:ext uri="{BB962C8B-B14F-4D97-AF65-F5344CB8AC3E}">
        <p14:creationId xmlns:p14="http://schemas.microsoft.com/office/powerpoint/2010/main" val="3618156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24DDBF-0763-4A9E-9D68-4D64264CDFD6}" type="datetimeFigureOut">
              <a:rPr lang="en-US" smtClean="0"/>
              <a:t>8/29/2018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FB149F-A9AB-4C3C-A4F7-BA8EA5706149}" type="slidenum">
              <a:rPr lang="en-US" smtClean="0"/>
              <a:t>‹#›</a:t>
            </a:fld>
            <a:endParaRPr lang="en-US"/>
          </a:p>
        </p:txBody>
      </p:sp>
    </p:spTree>
    <p:extLst>
      <p:ext uri="{BB962C8B-B14F-4D97-AF65-F5344CB8AC3E}">
        <p14:creationId xmlns:p14="http://schemas.microsoft.com/office/powerpoint/2010/main" val="9942003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2F24DDBF-0763-4A9E-9D68-4D64264CDFD6}" type="datetimeFigureOut">
              <a:rPr lang="en-US" smtClean="0"/>
              <a:t>8/29/2018</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5AFB149F-A9AB-4C3C-A4F7-BA8EA5706149}" type="slidenum">
              <a:rPr lang="en-US" smtClean="0"/>
              <a:t>‹#›</a:t>
            </a:fld>
            <a:endParaRPr lang="en-US"/>
          </a:p>
        </p:txBody>
      </p:sp>
    </p:spTree>
    <p:extLst>
      <p:ext uri="{BB962C8B-B14F-4D97-AF65-F5344CB8AC3E}">
        <p14:creationId xmlns:p14="http://schemas.microsoft.com/office/powerpoint/2010/main" val="40154028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2F24DDBF-0763-4A9E-9D68-4D64264CDFD6}" type="datetimeFigureOut">
              <a:rPr lang="en-US" smtClean="0"/>
              <a:t>8/29/2018</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5AFB149F-A9AB-4C3C-A4F7-BA8EA5706149}"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976844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2F24DDBF-0763-4A9E-9D68-4D64264CDFD6}" type="datetimeFigureOut">
              <a:rPr lang="en-US" smtClean="0"/>
              <a:t>8/29/2018</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5AFB149F-A9AB-4C3C-A4F7-BA8EA5706149}" type="slidenum">
              <a:rPr lang="en-US" smtClean="0"/>
              <a:t>‹#›</a:t>
            </a:fld>
            <a:endParaRPr lang="en-US"/>
          </a:p>
        </p:txBody>
      </p:sp>
    </p:spTree>
    <p:extLst>
      <p:ext uri="{BB962C8B-B14F-4D97-AF65-F5344CB8AC3E}">
        <p14:creationId xmlns:p14="http://schemas.microsoft.com/office/powerpoint/2010/main" val="37302128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2F24DDBF-0763-4A9E-9D68-4D64264CDFD6}" type="datetimeFigureOut">
              <a:rPr lang="en-US" smtClean="0"/>
              <a:t>8/29/2018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FB149F-A9AB-4C3C-A4F7-BA8EA5706149}" type="slidenum">
              <a:rPr lang="en-US" smtClean="0"/>
              <a:t>‹#›</a:t>
            </a:fld>
            <a:endParaRPr lang="en-US"/>
          </a:p>
        </p:txBody>
      </p:sp>
    </p:spTree>
    <p:extLst>
      <p:ext uri="{BB962C8B-B14F-4D97-AF65-F5344CB8AC3E}">
        <p14:creationId xmlns:p14="http://schemas.microsoft.com/office/powerpoint/2010/main" val="25724390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2F24DDBF-0763-4A9E-9D68-4D64264CDFD6}" type="datetimeFigureOut">
              <a:rPr lang="en-US" smtClean="0"/>
              <a:t>8/29/2018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FB149F-A9AB-4C3C-A4F7-BA8EA5706149}" type="slidenum">
              <a:rPr lang="en-US" smtClean="0"/>
              <a:t>‹#›</a:t>
            </a:fld>
            <a:endParaRPr lang="en-US"/>
          </a:p>
        </p:txBody>
      </p:sp>
    </p:spTree>
    <p:extLst>
      <p:ext uri="{BB962C8B-B14F-4D97-AF65-F5344CB8AC3E}">
        <p14:creationId xmlns:p14="http://schemas.microsoft.com/office/powerpoint/2010/main" val="34189937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24DDBF-0763-4A9E-9D68-4D64264CDFD6}" type="datetimeFigureOut">
              <a:rPr lang="en-US" smtClean="0"/>
              <a:t>8/29/2018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FB149F-A9AB-4C3C-A4F7-BA8EA5706149}" type="slidenum">
              <a:rPr lang="en-US" smtClean="0"/>
              <a:t>‹#›</a:t>
            </a:fld>
            <a:endParaRPr lang="en-US"/>
          </a:p>
        </p:txBody>
      </p:sp>
    </p:spTree>
    <p:extLst>
      <p:ext uri="{BB962C8B-B14F-4D97-AF65-F5344CB8AC3E}">
        <p14:creationId xmlns:p14="http://schemas.microsoft.com/office/powerpoint/2010/main" val="12388816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2F24DDBF-0763-4A9E-9D68-4D64264CDFD6}" type="datetimeFigureOut">
              <a:rPr lang="en-US" smtClean="0"/>
              <a:t>8/29/2018</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5AFB149F-A9AB-4C3C-A4F7-BA8EA5706149}" type="slidenum">
              <a:rPr lang="en-US" smtClean="0"/>
              <a:t>‹#›</a:t>
            </a:fld>
            <a:endParaRPr lang="en-US"/>
          </a:p>
        </p:txBody>
      </p:sp>
    </p:spTree>
    <p:extLst>
      <p:ext uri="{BB962C8B-B14F-4D97-AF65-F5344CB8AC3E}">
        <p14:creationId xmlns:p14="http://schemas.microsoft.com/office/powerpoint/2010/main" val="3547773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24DDBF-0763-4A9E-9D68-4D64264CDFD6}" type="datetimeFigureOut">
              <a:rPr lang="en-US" smtClean="0"/>
              <a:t>8/29/2018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FB149F-A9AB-4C3C-A4F7-BA8EA5706149}" type="slidenum">
              <a:rPr lang="en-US" smtClean="0"/>
              <a:t>‹#›</a:t>
            </a:fld>
            <a:endParaRPr lang="en-US"/>
          </a:p>
        </p:txBody>
      </p:sp>
    </p:spTree>
    <p:extLst>
      <p:ext uri="{BB962C8B-B14F-4D97-AF65-F5344CB8AC3E}">
        <p14:creationId xmlns:p14="http://schemas.microsoft.com/office/powerpoint/2010/main" val="2347956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2F24DDBF-0763-4A9E-9D68-4D64264CDFD6}" type="datetimeFigureOut">
              <a:rPr lang="en-US" smtClean="0"/>
              <a:t>8/29/2018</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5AFB149F-A9AB-4C3C-A4F7-BA8EA5706149}" type="slidenum">
              <a:rPr lang="en-US" smtClean="0"/>
              <a:t>‹#›</a:t>
            </a:fld>
            <a:endParaRPr lang="en-US"/>
          </a:p>
        </p:txBody>
      </p:sp>
    </p:spTree>
    <p:extLst>
      <p:ext uri="{BB962C8B-B14F-4D97-AF65-F5344CB8AC3E}">
        <p14:creationId xmlns:p14="http://schemas.microsoft.com/office/powerpoint/2010/main" val="1033964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F24DDBF-0763-4A9E-9D68-4D64264CDFD6}" type="datetimeFigureOut">
              <a:rPr lang="en-US" smtClean="0"/>
              <a:t>8/29/2018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FB149F-A9AB-4C3C-A4F7-BA8EA5706149}" type="slidenum">
              <a:rPr lang="en-US" smtClean="0"/>
              <a:t>‹#›</a:t>
            </a:fld>
            <a:endParaRPr lang="en-US"/>
          </a:p>
        </p:txBody>
      </p:sp>
    </p:spTree>
    <p:extLst>
      <p:ext uri="{BB962C8B-B14F-4D97-AF65-F5344CB8AC3E}">
        <p14:creationId xmlns:p14="http://schemas.microsoft.com/office/powerpoint/2010/main" val="2928536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F24DDBF-0763-4A9E-9D68-4D64264CDFD6}" type="datetimeFigureOut">
              <a:rPr lang="en-US" smtClean="0"/>
              <a:t>8/29/2018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FB149F-A9AB-4C3C-A4F7-BA8EA5706149}" type="slidenum">
              <a:rPr lang="en-US" smtClean="0"/>
              <a:t>‹#›</a:t>
            </a:fld>
            <a:endParaRPr lang="en-US"/>
          </a:p>
        </p:txBody>
      </p:sp>
    </p:spTree>
    <p:extLst>
      <p:ext uri="{BB962C8B-B14F-4D97-AF65-F5344CB8AC3E}">
        <p14:creationId xmlns:p14="http://schemas.microsoft.com/office/powerpoint/2010/main" val="1204404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F24DDBF-0763-4A9E-9D68-4D64264CDFD6}" type="datetimeFigureOut">
              <a:rPr lang="en-US" smtClean="0"/>
              <a:t>8/29/2018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FB149F-A9AB-4C3C-A4F7-BA8EA5706149}" type="slidenum">
              <a:rPr lang="en-US" smtClean="0"/>
              <a:t>‹#›</a:t>
            </a:fld>
            <a:endParaRPr lang="en-US"/>
          </a:p>
        </p:txBody>
      </p:sp>
    </p:spTree>
    <p:extLst>
      <p:ext uri="{BB962C8B-B14F-4D97-AF65-F5344CB8AC3E}">
        <p14:creationId xmlns:p14="http://schemas.microsoft.com/office/powerpoint/2010/main" val="2577714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24DDBF-0763-4A9E-9D68-4D64264CDFD6}" type="datetimeFigureOut">
              <a:rPr lang="en-US" smtClean="0"/>
              <a:t>8/29/2018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AFB149F-A9AB-4C3C-A4F7-BA8EA5706149}" type="slidenum">
              <a:rPr lang="en-US" smtClean="0"/>
              <a:t>‹#›</a:t>
            </a:fld>
            <a:endParaRPr lang="en-US"/>
          </a:p>
        </p:txBody>
      </p:sp>
    </p:spTree>
    <p:extLst>
      <p:ext uri="{BB962C8B-B14F-4D97-AF65-F5344CB8AC3E}">
        <p14:creationId xmlns:p14="http://schemas.microsoft.com/office/powerpoint/2010/main" val="3487721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24DDBF-0763-4A9E-9D68-4D64264CDFD6}" type="datetimeFigureOut">
              <a:rPr lang="en-US" smtClean="0"/>
              <a:t>8/29/2018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FB149F-A9AB-4C3C-A4F7-BA8EA5706149}" type="slidenum">
              <a:rPr lang="en-US" smtClean="0"/>
              <a:t>‹#›</a:t>
            </a:fld>
            <a:endParaRPr lang="en-US"/>
          </a:p>
        </p:txBody>
      </p:sp>
    </p:spTree>
    <p:extLst>
      <p:ext uri="{BB962C8B-B14F-4D97-AF65-F5344CB8AC3E}">
        <p14:creationId xmlns:p14="http://schemas.microsoft.com/office/powerpoint/2010/main" val="2624443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24DDBF-0763-4A9E-9D68-4D64264CDFD6}" type="datetimeFigureOut">
              <a:rPr lang="en-US" smtClean="0"/>
              <a:t>8/29/2018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FB149F-A9AB-4C3C-A4F7-BA8EA5706149}" type="slidenum">
              <a:rPr lang="en-US" smtClean="0"/>
              <a:t>‹#›</a:t>
            </a:fld>
            <a:endParaRPr lang="en-US"/>
          </a:p>
        </p:txBody>
      </p:sp>
    </p:spTree>
    <p:extLst>
      <p:ext uri="{BB962C8B-B14F-4D97-AF65-F5344CB8AC3E}">
        <p14:creationId xmlns:p14="http://schemas.microsoft.com/office/powerpoint/2010/main" val="3829270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F24DDBF-0763-4A9E-9D68-4D64264CDFD6}" type="datetimeFigureOut">
              <a:rPr lang="en-US" smtClean="0"/>
              <a:t>8/29/2018</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AFB149F-A9AB-4C3C-A4F7-BA8EA5706149}" type="slidenum">
              <a:rPr lang="en-US" smtClean="0"/>
              <a:t>‹#›</a:t>
            </a:fld>
            <a:endParaRPr lang="en-US"/>
          </a:p>
        </p:txBody>
      </p:sp>
    </p:spTree>
    <p:extLst>
      <p:ext uri="{BB962C8B-B14F-4D97-AF65-F5344CB8AC3E}">
        <p14:creationId xmlns:p14="http://schemas.microsoft.com/office/powerpoint/2010/main" val="981908983"/>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en.wikipedia.org/wiki/Linear_separability" TargetMode="External"/><Relationship Id="rId3" Type="http://schemas.openxmlformats.org/officeDocument/2006/relationships/hyperlink" Target="https://en.wikipedia.org/wiki/Artificial_neural_network" TargetMode="External"/><Relationship Id="rId7" Type="http://schemas.openxmlformats.org/officeDocument/2006/relationships/hyperlink" Target="https://en.wikipedia.org/wiki/Perceptron" TargetMode="External"/><Relationship Id="rId2" Type="http://schemas.openxmlformats.org/officeDocument/2006/relationships/hyperlink" Target="https://en.wikipedia.org/wiki/Feedforward_neural_network" TargetMode="External"/><Relationship Id="rId1" Type="http://schemas.openxmlformats.org/officeDocument/2006/relationships/slideLayout" Target="../slideLayouts/slideLayout2.xml"/><Relationship Id="rId6" Type="http://schemas.openxmlformats.org/officeDocument/2006/relationships/hyperlink" Target="https://en.wikipedia.org/wiki/Backpropagation" TargetMode="External"/><Relationship Id="rId5" Type="http://schemas.openxmlformats.org/officeDocument/2006/relationships/hyperlink" Target="https://en.wikipedia.org/wiki/Supervised_learning" TargetMode="External"/><Relationship Id="rId4" Type="http://schemas.openxmlformats.org/officeDocument/2006/relationships/hyperlink" Target="https://en.wikipedia.org/wiki/Activation_function"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en.wikipedia.org/wiki/Ordinal_logistic_regression" TargetMode="External"/><Relationship Id="rId3" Type="http://schemas.openxmlformats.org/officeDocument/2006/relationships/hyperlink" Target="https://en.wikipedia.org/wiki/Log-odds" TargetMode="External"/><Relationship Id="rId7" Type="http://schemas.openxmlformats.org/officeDocument/2006/relationships/hyperlink" Target="https://en.wikipedia.org/wiki/Level_of_measurement#Ordinal_type" TargetMode="External"/><Relationship Id="rId2" Type="http://schemas.openxmlformats.org/officeDocument/2006/relationships/hyperlink" Target="https://en.wikipedia.org/wiki/Estimation_theory" TargetMode="External"/><Relationship Id="rId1" Type="http://schemas.openxmlformats.org/officeDocument/2006/relationships/slideLayout" Target="../slideLayouts/slideLayout2.xml"/><Relationship Id="rId6" Type="http://schemas.openxmlformats.org/officeDocument/2006/relationships/hyperlink" Target="https://en.wikipedia.org/wiki/Multinomial_logistic_regression" TargetMode="External"/><Relationship Id="rId5" Type="http://schemas.openxmlformats.org/officeDocument/2006/relationships/hyperlink" Target="https://en.wikipedia.org/wiki/Categorical_variable" TargetMode="External"/><Relationship Id="rId4" Type="http://schemas.openxmlformats.org/officeDocument/2006/relationships/hyperlink" Target="https://en.wikipedia.org/wiki/Linear_function_(calculus)" TargetMode="External"/><Relationship Id="rId9" Type="http://schemas.openxmlformats.org/officeDocument/2006/relationships/image" Target="../media/image67.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s://en.wikipedia.org/wiki/Leaf_node" TargetMode="External"/><Relationship Id="rId3" Type="http://schemas.openxmlformats.org/officeDocument/2006/relationships/hyperlink" Target="https://en.wikipedia.org/wiki/Decision_tree" TargetMode="External"/><Relationship Id="rId7" Type="http://schemas.openxmlformats.org/officeDocument/2006/relationships/hyperlink" Target="https://en.wikipedia.org/wiki/Machine_learning" TargetMode="External"/><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hyperlink" Target="https://en.wikipedia.org/wiki/Data_mining" TargetMode="External"/><Relationship Id="rId5" Type="http://schemas.openxmlformats.org/officeDocument/2006/relationships/hyperlink" Target="https://en.wikipedia.org/wiki/Statistics" TargetMode="External"/><Relationship Id="rId10" Type="http://schemas.openxmlformats.org/officeDocument/2006/relationships/hyperlink" Target="https://en.wikipedia.org/wiki/Real_numbers" TargetMode="External"/><Relationship Id="rId4" Type="http://schemas.openxmlformats.org/officeDocument/2006/relationships/hyperlink" Target="https://en.wikipedia.org/wiki/Predictive_modelling" TargetMode="External"/><Relationship Id="rId9" Type="http://schemas.openxmlformats.org/officeDocument/2006/relationships/hyperlink" Target="https://en.wikipedia.org/wiki/Logical_conjunction"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en.wikipedia.org/wiki/Integer" TargetMode="External"/><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1" dirty="0" smtClean="0"/>
              <a:t/>
            </a:r>
            <a:br>
              <a:rPr lang="en-US" b="1" dirty="0" smtClean="0"/>
            </a:br>
            <a:r>
              <a:rPr lang="en-US" b="1" dirty="0"/>
              <a:t/>
            </a:r>
            <a:br>
              <a:rPr lang="en-US" b="1" dirty="0"/>
            </a:br>
            <a:r>
              <a:rPr lang="en-US" b="1" dirty="0" smtClean="0"/>
              <a:t>Tweets &amp; Text Classification </a:t>
            </a:r>
            <a:br>
              <a:rPr lang="en-US" b="1" dirty="0" smtClean="0"/>
            </a:br>
            <a:r>
              <a:rPr lang="en-US" b="1" dirty="0" smtClean="0"/>
              <a:t>using machine learning</a:t>
            </a:r>
            <a:endParaRPr lang="en-US" b="1" dirty="0"/>
          </a:p>
        </p:txBody>
      </p:sp>
      <p:sp>
        <p:nvSpPr>
          <p:cNvPr id="3" name="Subtitle 2"/>
          <p:cNvSpPr>
            <a:spLocks noGrp="1"/>
          </p:cNvSpPr>
          <p:nvPr>
            <p:ph type="subTitle" idx="1"/>
          </p:nvPr>
        </p:nvSpPr>
        <p:spPr/>
        <p:txBody>
          <a:bodyPr>
            <a:normAutofit/>
          </a:bodyPr>
          <a:lstStyle/>
          <a:p>
            <a:r>
              <a:rPr lang="en-US" sz="4000" b="1" dirty="0" smtClean="0"/>
              <a:t>Final presentation</a:t>
            </a:r>
            <a:endParaRPr lang="en-US" sz="4000" b="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3596" y="632521"/>
            <a:ext cx="1784139" cy="16980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87735" y="961384"/>
            <a:ext cx="1689447" cy="1040314"/>
          </a:xfrm>
          <a:prstGeom prst="rect">
            <a:avLst/>
          </a:prstGeom>
        </p:spPr>
      </p:pic>
    </p:spTree>
    <p:extLst>
      <p:ext uri="{BB962C8B-B14F-4D97-AF65-F5344CB8AC3E}">
        <p14:creationId xmlns:p14="http://schemas.microsoft.com/office/powerpoint/2010/main" val="17116515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MLP </a:t>
            </a:r>
            <a:br>
              <a:rPr lang="en-US" dirty="0" smtClean="0"/>
            </a:br>
            <a:r>
              <a:rPr lang="en-US" sz="2000" dirty="0"/>
              <a:t>Multi layer perceptron</a:t>
            </a:r>
          </a:p>
        </p:txBody>
      </p:sp>
      <p:sp>
        <p:nvSpPr>
          <p:cNvPr id="3" name="Content Placeholder 2"/>
          <p:cNvSpPr>
            <a:spLocks noGrp="1"/>
          </p:cNvSpPr>
          <p:nvPr>
            <p:ph idx="1"/>
          </p:nvPr>
        </p:nvSpPr>
        <p:spPr/>
        <p:txBody>
          <a:bodyPr/>
          <a:lstStyle/>
          <a:p>
            <a:r>
              <a:rPr lang="en-US" dirty="0" smtClean="0"/>
              <a:t>Overall</a:t>
            </a:r>
          </a:p>
          <a:p>
            <a:endParaRPr lang="en-US" dirty="0"/>
          </a:p>
        </p:txBody>
      </p:sp>
      <p:pic>
        <p:nvPicPr>
          <p:cNvPr id="4" name="Picture 3"/>
          <p:cNvPicPr>
            <a:picLocks noChangeAspect="1"/>
          </p:cNvPicPr>
          <p:nvPr/>
        </p:nvPicPr>
        <p:blipFill>
          <a:blip r:embed="rId2"/>
          <a:stretch>
            <a:fillRect/>
          </a:stretch>
        </p:blipFill>
        <p:spPr>
          <a:xfrm>
            <a:off x="685800" y="2694977"/>
            <a:ext cx="4617720" cy="352370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35300" y="4456830"/>
            <a:ext cx="1861023" cy="140911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3281" y="2702094"/>
            <a:ext cx="1861023" cy="1419786"/>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53282" y="4456831"/>
            <a:ext cx="1861023" cy="140911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08386" y="4456829"/>
            <a:ext cx="1861023" cy="140911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35301" y="2702094"/>
            <a:ext cx="1861022" cy="1412669"/>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48831" y="2694977"/>
            <a:ext cx="1861023" cy="1419786"/>
          </a:xfrm>
          <a:prstGeom prst="rect">
            <a:avLst/>
          </a:prstGeom>
        </p:spPr>
      </p:pic>
    </p:spTree>
    <p:extLst>
      <p:ext uri="{BB962C8B-B14F-4D97-AF65-F5344CB8AC3E}">
        <p14:creationId xmlns:p14="http://schemas.microsoft.com/office/powerpoint/2010/main" val="20074354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classifier</a:t>
            </a:r>
            <a:endParaRPr lang="en-US" dirty="0"/>
          </a:p>
        </p:txBody>
      </p:sp>
      <p:sp>
        <p:nvSpPr>
          <p:cNvPr id="3" name="Content Placeholder 2"/>
          <p:cNvSpPr>
            <a:spLocks noGrp="1"/>
          </p:cNvSpPr>
          <p:nvPr>
            <p:ph idx="1"/>
          </p:nvPr>
        </p:nvSpPr>
        <p:spPr/>
        <p:txBody>
          <a:bodyPr>
            <a:normAutofit/>
          </a:bodyPr>
          <a:lstStyle/>
          <a:p>
            <a:r>
              <a:rPr lang="en-US" sz="2800" dirty="0" smtClean="0"/>
              <a:t>MLP classifier method gave the best results</a:t>
            </a:r>
            <a:endParaRPr lang="en-US" sz="2800" dirty="0"/>
          </a:p>
        </p:txBody>
      </p:sp>
    </p:spTree>
    <p:extLst>
      <p:ext uri="{BB962C8B-B14F-4D97-AF65-F5344CB8AC3E}">
        <p14:creationId xmlns:p14="http://schemas.microsoft.com/office/powerpoint/2010/main" val="36068962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b="1" dirty="0"/>
              <a:t>Predict:</a:t>
            </a:r>
            <a:br>
              <a:rPr lang="en-US" sz="2700" b="1" dirty="0"/>
            </a:br>
            <a:r>
              <a:rPr lang="en-US" sz="2700" b="1" dirty="0">
                <a:solidFill>
                  <a:schemeClr val="accent6">
                    <a:lumMod val="40000"/>
                    <a:lumOff val="60000"/>
                  </a:schemeClr>
                </a:solidFill>
              </a:rPr>
              <a:t>( The presidential elections will held in this month </a:t>
            </a:r>
            <a:r>
              <a:rPr lang="en-US" sz="2700" b="1" dirty="0" smtClean="0">
                <a:solidFill>
                  <a:schemeClr val="accent6">
                    <a:lumMod val="40000"/>
                    <a:lumOff val="60000"/>
                  </a:schemeClr>
                </a:solidFill>
              </a:rPr>
              <a:t>)</a:t>
            </a:r>
            <a:endParaRPr lang="en-US" dirty="0">
              <a:solidFill>
                <a:schemeClr val="accent6">
                  <a:lumMod val="40000"/>
                  <a:lumOff val="60000"/>
                </a:schemeClr>
              </a:solidFill>
            </a:endParaRPr>
          </a:p>
        </p:txBody>
      </p:sp>
      <p:pic>
        <p:nvPicPr>
          <p:cNvPr id="4" name="Picture 3"/>
          <p:cNvPicPr>
            <a:picLocks noChangeAspect="1"/>
          </p:cNvPicPr>
          <p:nvPr/>
        </p:nvPicPr>
        <p:blipFill>
          <a:blip r:embed="rId2"/>
          <a:stretch>
            <a:fillRect/>
          </a:stretch>
        </p:blipFill>
        <p:spPr>
          <a:xfrm>
            <a:off x="0" y="2995684"/>
            <a:ext cx="5991367" cy="3862316"/>
          </a:xfrm>
          <a:prstGeom prst="rect">
            <a:avLst/>
          </a:prstGeom>
        </p:spPr>
      </p:pic>
      <p:pic>
        <p:nvPicPr>
          <p:cNvPr id="5" name="Content Placeholder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991367" y="2995684"/>
            <a:ext cx="5868537" cy="38623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2456598" y="2057401"/>
            <a:ext cx="2292824" cy="369332"/>
          </a:xfrm>
          <a:prstGeom prst="rect">
            <a:avLst/>
          </a:prstGeom>
          <a:noFill/>
        </p:spPr>
        <p:txBody>
          <a:bodyPr wrap="square" rtlCol="0">
            <a:spAutoFit/>
          </a:bodyPr>
          <a:lstStyle/>
          <a:p>
            <a:r>
              <a:rPr lang="en-US" b="1" dirty="0" smtClean="0"/>
              <a:t>Before</a:t>
            </a:r>
            <a:endParaRPr lang="en-US" b="1" dirty="0"/>
          </a:p>
        </p:txBody>
      </p:sp>
      <p:sp>
        <p:nvSpPr>
          <p:cNvPr id="7" name="TextBox 6"/>
          <p:cNvSpPr txBox="1"/>
          <p:nvPr/>
        </p:nvSpPr>
        <p:spPr>
          <a:xfrm>
            <a:off x="8502555" y="2057401"/>
            <a:ext cx="1937982" cy="369332"/>
          </a:xfrm>
          <a:prstGeom prst="rect">
            <a:avLst/>
          </a:prstGeom>
          <a:noFill/>
        </p:spPr>
        <p:txBody>
          <a:bodyPr wrap="square" rtlCol="0">
            <a:spAutoFit/>
          </a:bodyPr>
          <a:lstStyle/>
          <a:p>
            <a:r>
              <a:rPr lang="en-US" b="1" dirty="0" smtClean="0"/>
              <a:t>After</a:t>
            </a:r>
            <a:endParaRPr lang="en-US" b="1" dirty="0"/>
          </a:p>
        </p:txBody>
      </p:sp>
    </p:spTree>
    <p:extLst>
      <p:ext uri="{BB962C8B-B14F-4D97-AF65-F5344CB8AC3E}">
        <p14:creationId xmlns:p14="http://schemas.microsoft.com/office/powerpoint/2010/main" val="34127833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endParaRPr lang="en-US" sz="4000" dirty="0">
              <a:solidFill>
                <a:schemeClr val="tx1"/>
              </a:solidFill>
            </a:endParaRPr>
          </a:p>
          <a:p>
            <a:endParaRPr lang="en-US" sz="4000" dirty="0" smtClean="0">
              <a:solidFill>
                <a:schemeClr val="tx1"/>
              </a:solidFill>
            </a:endParaRPr>
          </a:p>
          <a:p>
            <a:r>
              <a:rPr lang="en-US" sz="4000" dirty="0" smtClean="0">
                <a:solidFill>
                  <a:schemeClr val="tx1"/>
                </a:solidFill>
              </a:rPr>
              <a:t>n</a:t>
            </a:r>
            <a:endParaRPr lang="en-US" sz="4000" dirty="0">
              <a:solidFill>
                <a:schemeClr val="tx1"/>
              </a:solidFill>
            </a:endParaRPr>
          </a:p>
          <a:p>
            <a:endParaRPr lang="en-US" sz="4000" dirty="0" smtClean="0">
              <a:solidFill>
                <a:schemeClr val="tx1"/>
              </a:solidFill>
            </a:endParaRPr>
          </a:p>
          <a:p>
            <a:endParaRPr lang="en-US" sz="4000" dirty="0">
              <a:solidFill>
                <a:schemeClr val="tx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43" y="1163260"/>
            <a:ext cx="5797812" cy="5429571"/>
          </a:xfrm>
          <a:prstGeom prst="rect">
            <a:avLst/>
          </a:prstGeom>
        </p:spPr>
      </p:pic>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8755" y="1163260"/>
            <a:ext cx="6116684" cy="2538483"/>
          </a:xfrm>
          <a:prstGeom prst="rect">
            <a:avLst/>
          </a:prstGeom>
        </p:spPr>
      </p:pic>
      <p:sp>
        <p:nvSpPr>
          <p:cNvPr id="6" name="TextBox 5"/>
          <p:cNvSpPr txBox="1"/>
          <p:nvPr/>
        </p:nvSpPr>
        <p:spPr>
          <a:xfrm>
            <a:off x="832513" y="379770"/>
            <a:ext cx="3002508" cy="646331"/>
          </a:xfrm>
          <a:prstGeom prst="rect">
            <a:avLst/>
          </a:prstGeom>
          <a:noFill/>
        </p:spPr>
        <p:txBody>
          <a:bodyPr wrap="square" rtlCol="0">
            <a:spAutoFit/>
          </a:bodyPr>
          <a:lstStyle/>
          <a:p>
            <a:r>
              <a:rPr lang="en-US" sz="3600" b="1" dirty="0"/>
              <a:t>Errors:</a:t>
            </a:r>
          </a:p>
        </p:txBody>
      </p:sp>
      <p:sp>
        <p:nvSpPr>
          <p:cNvPr id="7" name="TextBox 6"/>
          <p:cNvSpPr txBox="1"/>
          <p:nvPr/>
        </p:nvSpPr>
        <p:spPr>
          <a:xfrm>
            <a:off x="6919415" y="379770"/>
            <a:ext cx="2743200" cy="523220"/>
          </a:xfrm>
          <a:prstGeom prst="rect">
            <a:avLst/>
          </a:prstGeom>
          <a:noFill/>
        </p:spPr>
        <p:txBody>
          <a:bodyPr wrap="square" rtlCol="0">
            <a:spAutoFit/>
          </a:bodyPr>
          <a:lstStyle/>
          <a:p>
            <a:r>
              <a:rPr lang="en-US" sz="2800" b="1" dirty="0" smtClean="0"/>
              <a:t>OLD</a:t>
            </a:r>
            <a:endParaRPr lang="en-US" sz="2800" b="1" dirty="0"/>
          </a:p>
        </p:txBody>
      </p:sp>
      <p:sp>
        <p:nvSpPr>
          <p:cNvPr id="8" name="TextBox 7"/>
          <p:cNvSpPr txBox="1"/>
          <p:nvPr/>
        </p:nvSpPr>
        <p:spPr>
          <a:xfrm>
            <a:off x="5838755" y="3679819"/>
            <a:ext cx="955343" cy="369332"/>
          </a:xfrm>
          <a:prstGeom prst="rect">
            <a:avLst/>
          </a:prstGeom>
          <a:noFill/>
        </p:spPr>
        <p:txBody>
          <a:bodyPr wrap="square" rtlCol="0">
            <a:spAutoFit/>
          </a:bodyPr>
          <a:lstStyle/>
          <a:p>
            <a:r>
              <a:rPr lang="en-US" b="1" dirty="0" smtClean="0"/>
              <a:t>NEW</a:t>
            </a:r>
            <a:endParaRPr lang="en-US" b="1" dirty="0"/>
          </a:p>
        </p:txBody>
      </p:sp>
      <p:pic>
        <p:nvPicPr>
          <p:cNvPr id="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8755" y="4037201"/>
            <a:ext cx="6116684" cy="2555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731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Testing </a:t>
            </a:r>
            <a:r>
              <a:rPr lang="en-US" sz="2800" dirty="0" smtClean="0"/>
              <a:t>(politics)</a:t>
            </a:r>
            <a:br>
              <a:rPr lang="en-US" sz="2800" dirty="0" smtClean="0"/>
            </a:br>
            <a:r>
              <a:rPr lang="en-US" sz="2800" dirty="0" smtClean="0"/>
              <a:t>fixing the error</a:t>
            </a:r>
            <a:endParaRPr lang="en-US" sz="28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801504"/>
            <a:ext cx="6086901" cy="4926841"/>
          </a:xfrm>
        </p:spPr>
      </p:pic>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6901" y="1801504"/>
            <a:ext cx="5798475" cy="2251881"/>
          </a:xfrm>
          <a:prstGeom prst="rect">
            <a:avLst/>
          </a:prstGeom>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6900" y="4189863"/>
            <a:ext cx="5798475" cy="25384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43691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(sports)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692021"/>
            <a:ext cx="6734719" cy="3995382"/>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369" y="699448"/>
            <a:ext cx="1799681" cy="179968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4719" y="2692021"/>
            <a:ext cx="5393724" cy="3995382"/>
          </a:xfrm>
          <a:prstGeom prst="rect">
            <a:avLst/>
          </a:prstGeom>
        </p:spPr>
      </p:pic>
    </p:spTree>
    <p:extLst>
      <p:ext uri="{BB962C8B-B14F-4D97-AF65-F5344CB8AC3E}">
        <p14:creationId xmlns:p14="http://schemas.microsoft.com/office/powerpoint/2010/main" val="15342207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286302"/>
            <a:ext cx="6547399" cy="4664122"/>
          </a:xfrm>
        </p:spPr>
      </p:pic>
      <p:sp>
        <p:nvSpPr>
          <p:cNvPr id="5" name="TextBox 4"/>
          <p:cNvSpPr txBox="1"/>
          <p:nvPr/>
        </p:nvSpPr>
        <p:spPr>
          <a:xfrm>
            <a:off x="684212" y="177421"/>
            <a:ext cx="9592552" cy="523220"/>
          </a:xfrm>
          <a:prstGeom prst="rect">
            <a:avLst/>
          </a:prstGeom>
          <a:noFill/>
        </p:spPr>
        <p:txBody>
          <a:bodyPr wrap="square" rtlCol="0">
            <a:spAutoFit/>
          </a:bodyPr>
          <a:lstStyle/>
          <a:p>
            <a:r>
              <a:rPr lang="en-US" sz="2800" b="1" dirty="0" smtClean="0">
                <a:solidFill>
                  <a:schemeClr val="tx1"/>
                </a:solidFill>
              </a:rPr>
              <a:t>Predicted result should be  (politics)</a:t>
            </a:r>
            <a:endParaRPr lang="en-US" sz="2800" b="1" dirty="0">
              <a:solidFill>
                <a:schemeClr val="tx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7399" y="1746913"/>
            <a:ext cx="5402821" cy="4203512"/>
          </a:xfrm>
          <a:prstGeom prst="rect">
            <a:avLst/>
          </a:prstGeom>
        </p:spPr>
      </p:pic>
    </p:spTree>
    <p:extLst>
      <p:ext uri="{BB962C8B-B14F-4D97-AF65-F5344CB8AC3E}">
        <p14:creationId xmlns:p14="http://schemas.microsoft.com/office/powerpoint/2010/main" val="27530151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(health)</a:t>
            </a:r>
          </a:p>
        </p:txBody>
      </p:sp>
      <p:sp>
        <p:nvSpPr>
          <p:cNvPr id="3" name="Content Placeholder 2"/>
          <p:cNvSpPr>
            <a:spLocks noGrp="1"/>
          </p:cNvSpPr>
          <p:nvPr>
            <p:ph idx="1"/>
          </p:nvPr>
        </p:nvSpPr>
        <p:spPr/>
        <p:txBody>
          <a:bodyPr>
            <a:normAutofit/>
          </a:bodyPr>
          <a:lstStyle/>
          <a:p>
            <a:endParaRPr lang="en-US" sz="3200" dirty="0">
              <a:solidFill>
                <a:schemeClr val="tx1"/>
              </a:solidFill>
            </a:endParaRPr>
          </a:p>
          <a:p>
            <a:pPr marL="0" indent="0">
              <a:buNone/>
            </a:pPr>
            <a:endParaRPr lang="en-US" sz="3200" dirty="0" smtClean="0">
              <a:solidFill>
                <a:schemeClr val="tx1"/>
              </a:solidFill>
            </a:endParaRPr>
          </a:p>
          <a:p>
            <a:endParaRPr lang="en-US" sz="3200" dirty="0">
              <a:solidFill>
                <a:schemeClr val="tx1"/>
              </a:solidFill>
            </a:endParaRPr>
          </a:p>
          <a:p>
            <a:endParaRPr lang="en-US" sz="3200" dirty="0" smtClean="0">
              <a:solidFill>
                <a:schemeClr val="tx1"/>
              </a:solidFill>
            </a:endParaRPr>
          </a:p>
          <a:p>
            <a:endParaRPr lang="en-US" sz="3200" dirty="0">
              <a:solidFill>
                <a:schemeClr val="tx1"/>
              </a:solidFill>
            </a:endParaRPr>
          </a:p>
          <a:p>
            <a:endParaRPr lang="en-US" sz="3200" dirty="0">
              <a:solidFill>
                <a:schemeClr val="tx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94560"/>
            <a:ext cx="6005015" cy="4533455"/>
          </a:xfrm>
          <a:prstGeom prst="rect">
            <a:avLst/>
          </a:prstGeom>
        </p:spPr>
      </p:pic>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5015" y="2194559"/>
            <a:ext cx="6045958" cy="4545887"/>
          </a:xfrm>
          <a:prstGeom prst="rect">
            <a:avLst/>
          </a:prstGeom>
        </p:spPr>
      </p:pic>
    </p:spTree>
    <p:extLst>
      <p:ext uri="{BB962C8B-B14F-4D97-AF65-F5344CB8AC3E}">
        <p14:creationId xmlns:p14="http://schemas.microsoft.com/office/powerpoint/2010/main" val="39237789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(business)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477" y="1410887"/>
            <a:ext cx="5568287" cy="5250976"/>
          </a:xfrm>
        </p:spPr>
      </p:pic>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4764" y="1897038"/>
            <a:ext cx="6487236" cy="4804013"/>
          </a:xfrm>
          <a:prstGeom prst="rect">
            <a:avLst/>
          </a:prstGeom>
        </p:spPr>
      </p:pic>
    </p:spTree>
    <p:extLst>
      <p:ext uri="{BB962C8B-B14F-4D97-AF65-F5344CB8AC3E}">
        <p14:creationId xmlns:p14="http://schemas.microsoft.com/office/powerpoint/2010/main" val="41287413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a:t>
            </a:r>
            <a:r>
              <a:rPr lang="en-US" dirty="0" smtClean="0"/>
              <a:t>(sports)</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303" y="1792836"/>
            <a:ext cx="6126019" cy="4853623"/>
          </a:xfrm>
        </p:spPr>
      </p:pic>
      <p:pic>
        <p:nvPicPr>
          <p:cNvPr id="4"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6616" y="1792835"/>
            <a:ext cx="5645175" cy="4853623"/>
          </a:xfrm>
          <a:prstGeom prst="rect">
            <a:avLst/>
          </a:prstGeom>
        </p:spPr>
      </p:pic>
    </p:spTree>
    <p:extLst>
      <p:ext uri="{BB962C8B-B14F-4D97-AF65-F5344CB8AC3E}">
        <p14:creationId xmlns:p14="http://schemas.microsoft.com/office/powerpoint/2010/main" val="20540115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ACCURACY: 95.8</a:t>
            </a:r>
            <a:r>
              <a:rPr lang="en-US" dirty="0" smtClean="0"/>
              <a:t>%</a:t>
            </a:r>
            <a:br>
              <a:rPr lang="en-US" dirty="0" smtClean="0"/>
            </a:br>
            <a:r>
              <a:rPr lang="en-US" sz="2000" dirty="0" err="1"/>
              <a:t>CoutVectorizer</a:t>
            </a:r>
            <a:r>
              <a:rPr lang="en-US" sz="2000" dirty="0"/>
              <a:t> with n-grams</a:t>
            </a:r>
            <a:r>
              <a:rPr lang="en-US" dirty="0"/>
              <a:t/>
            </a:r>
            <a:br>
              <a:rPr lang="en-US" dirty="0"/>
            </a:br>
            <a:endParaRPr lang="en-US" dirty="0"/>
          </a:p>
        </p:txBody>
      </p:sp>
      <p:sp>
        <p:nvSpPr>
          <p:cNvPr id="3" name="Subtitle 2"/>
          <p:cNvSpPr>
            <a:spLocks noGrp="1"/>
          </p:cNvSpPr>
          <p:nvPr>
            <p:ph type="subTitle" idx="1"/>
          </p:nvPr>
        </p:nvSpPr>
        <p:spPr/>
        <p:txBody>
          <a:bodyPr>
            <a:normAutofit/>
          </a:bodyPr>
          <a:lstStyle/>
          <a:p>
            <a:r>
              <a:rPr lang="en-US" sz="3200" dirty="0" smtClean="0"/>
              <a:t>Positive/Negative Classification</a:t>
            </a:r>
          </a:p>
          <a:p>
            <a:endParaRPr lang="en-US" sz="32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1845" y="1651923"/>
            <a:ext cx="3782166" cy="2666078"/>
          </a:xfrm>
          <a:prstGeom prst="rect">
            <a:avLst/>
          </a:prstGeom>
        </p:spPr>
      </p:pic>
    </p:spTree>
    <p:extLst>
      <p:ext uri="{BB962C8B-B14F-4D97-AF65-F5344CB8AC3E}">
        <p14:creationId xmlns:p14="http://schemas.microsoft.com/office/powerpoint/2010/main" val="15788618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a:t>
            </a:r>
            <a:r>
              <a:rPr lang="en-US" dirty="0" smtClean="0"/>
              <a:t>(sports)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429301"/>
            <a:ext cx="6114197" cy="2449774"/>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675330"/>
            <a:ext cx="6114197" cy="2182670"/>
          </a:xfrm>
          <a:prstGeom prst="rect">
            <a:avLst/>
          </a:prstGeom>
        </p:spPr>
      </p:pic>
      <p:pic>
        <p:nvPicPr>
          <p:cNvPr id="6"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4196" y="2429300"/>
            <a:ext cx="5554639" cy="4428699"/>
          </a:xfrm>
          <a:prstGeom prst="rect">
            <a:avLst/>
          </a:prstGeom>
        </p:spPr>
      </p:pic>
    </p:spTree>
    <p:extLst>
      <p:ext uri="{BB962C8B-B14F-4D97-AF65-F5344CB8AC3E}">
        <p14:creationId xmlns:p14="http://schemas.microsoft.com/office/powerpoint/2010/main" val="7682142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a:t>
            </a:r>
            <a:r>
              <a:rPr lang="en-US" dirty="0" smtClean="0"/>
              <a:t>(technology)</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500952"/>
            <a:ext cx="6050233" cy="4241042"/>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417" y="228602"/>
            <a:ext cx="2140875" cy="2140875"/>
          </a:xfrm>
          <a:prstGeom prst="round2DiagRect">
            <a:avLst>
              <a:gd name="adj1" fmla="val 16667"/>
              <a:gd name="adj2" fmla="val 3146"/>
            </a:avLst>
          </a:prstGeom>
          <a:ln w="88900" cap="sq">
            <a:solidFill>
              <a:srgbClr val="FFFFFF"/>
            </a:solidFill>
            <a:miter lim="800000"/>
          </a:ln>
          <a:effectLst>
            <a:outerShdw blurRad="254000" algn="tl" rotWithShape="0">
              <a:srgbClr val="000000">
                <a:alpha val="43000"/>
              </a:srgbClr>
            </a:outerShdw>
          </a:effectLst>
        </p:spPr>
      </p:pic>
      <p:pic>
        <p:nvPicPr>
          <p:cNvPr id="6"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0233" y="2500952"/>
            <a:ext cx="5695803" cy="4241042"/>
          </a:xfrm>
          <a:prstGeom prst="rect">
            <a:avLst/>
          </a:prstGeom>
        </p:spPr>
      </p:pic>
    </p:spTree>
    <p:extLst>
      <p:ext uri="{BB962C8B-B14F-4D97-AF65-F5344CB8AC3E}">
        <p14:creationId xmlns:p14="http://schemas.microsoft.com/office/powerpoint/2010/main" val="39737734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a:t>
            </a:r>
            <a:r>
              <a:rPr lang="en-US" dirty="0" smtClean="0"/>
              <a:t>(technology)</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181" y="2330356"/>
            <a:ext cx="5977720" cy="4397989"/>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6791" y="180834"/>
            <a:ext cx="1876567" cy="187656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6901" y="2330356"/>
            <a:ext cx="6198671" cy="4404816"/>
          </a:xfrm>
          <a:prstGeom prst="rect">
            <a:avLst/>
          </a:prstGeom>
        </p:spPr>
      </p:pic>
    </p:spTree>
    <p:extLst>
      <p:ext uri="{BB962C8B-B14F-4D97-AF65-F5344CB8AC3E}">
        <p14:creationId xmlns:p14="http://schemas.microsoft.com/office/powerpoint/2010/main" val="11841443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a:t>
            </a:r>
            <a:r>
              <a:rPr lang="en-US" dirty="0" smtClean="0"/>
              <a:t>(health)</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774207"/>
            <a:ext cx="6114197" cy="4899547"/>
          </a:xfrm>
        </p:spPr>
      </p:pic>
      <p:pic>
        <p:nvPicPr>
          <p:cNvPr id="5"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0818" y="1774206"/>
            <a:ext cx="5639086" cy="4899547"/>
          </a:xfrm>
          <a:prstGeom prst="rect">
            <a:avLst/>
          </a:prstGeom>
        </p:spPr>
      </p:pic>
    </p:spTree>
    <p:extLst>
      <p:ext uri="{BB962C8B-B14F-4D97-AF65-F5344CB8AC3E}">
        <p14:creationId xmlns:p14="http://schemas.microsoft.com/office/powerpoint/2010/main" val="232097896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MLP</a:t>
            </a:r>
            <a:endParaRPr lang="en-US" dirty="0"/>
          </a:p>
        </p:txBody>
      </p:sp>
      <p:sp>
        <p:nvSpPr>
          <p:cNvPr id="6" name="Content Placeholder 5"/>
          <p:cNvSpPr>
            <a:spLocks noGrp="1"/>
          </p:cNvSpPr>
          <p:nvPr>
            <p:ph idx="1"/>
          </p:nvPr>
        </p:nvSpPr>
        <p:spPr/>
        <p:txBody>
          <a:bodyPr/>
          <a:lstStyle/>
          <a:p>
            <a:r>
              <a:rPr lang="en-US" dirty="0"/>
              <a:t>A </a:t>
            </a:r>
            <a:r>
              <a:rPr lang="en-US" b="1" dirty="0"/>
              <a:t>multilayer perceptron</a:t>
            </a:r>
            <a:r>
              <a:rPr lang="en-US" dirty="0"/>
              <a:t> (MLP) is a class of </a:t>
            </a:r>
            <a:r>
              <a:rPr lang="en-US" dirty="0">
                <a:hlinkClick r:id="rId2" tooltip="Feedforward neural network"/>
              </a:rPr>
              <a:t>feedforward</a:t>
            </a:r>
            <a:r>
              <a:rPr lang="en-US" dirty="0"/>
              <a:t> </a:t>
            </a:r>
            <a:r>
              <a:rPr lang="en-US" dirty="0">
                <a:hlinkClick r:id="rId3" tooltip="Artificial neural network"/>
              </a:rPr>
              <a:t>artificial neural network</a:t>
            </a:r>
            <a:r>
              <a:rPr lang="en-US" dirty="0"/>
              <a:t>. An MLP consists of at least three layers of nodes. Except for the input nodes, each node is a neuron that uses a nonlinear </a:t>
            </a:r>
            <a:r>
              <a:rPr lang="en-US" dirty="0">
                <a:hlinkClick r:id="rId4" tooltip="Activation function"/>
              </a:rPr>
              <a:t>activation function</a:t>
            </a:r>
            <a:r>
              <a:rPr lang="en-US" dirty="0"/>
              <a:t>. MLP utilizes a </a:t>
            </a:r>
            <a:r>
              <a:rPr lang="en-US" dirty="0">
                <a:hlinkClick r:id="rId5" tooltip="Supervised learning"/>
              </a:rPr>
              <a:t>supervised </a:t>
            </a:r>
            <a:r>
              <a:rPr lang="en-US" dirty="0" smtClean="0">
                <a:hlinkClick r:id="rId5" tooltip="Supervised learning"/>
              </a:rPr>
              <a:t>learning</a:t>
            </a:r>
            <a:r>
              <a:rPr lang="en-US" dirty="0" smtClean="0"/>
              <a:t> technique </a:t>
            </a:r>
            <a:r>
              <a:rPr lang="en-US" dirty="0"/>
              <a:t>called </a:t>
            </a:r>
            <a:r>
              <a:rPr lang="en-US" dirty="0">
                <a:hlinkClick r:id="rId6" tooltip="Backpropagation"/>
              </a:rPr>
              <a:t>backpropagation</a:t>
            </a:r>
            <a:r>
              <a:rPr lang="en-US" dirty="0"/>
              <a:t> for </a:t>
            </a:r>
            <a:r>
              <a:rPr lang="en-US" dirty="0" smtClean="0"/>
              <a:t>training .</a:t>
            </a:r>
            <a:r>
              <a:rPr lang="en-US" dirty="0"/>
              <a:t> Its multiple layers and non-linear activation distinguish MLP from a linear </a:t>
            </a:r>
            <a:r>
              <a:rPr lang="en-US" dirty="0">
                <a:hlinkClick r:id="rId7" tooltip="Perceptron"/>
              </a:rPr>
              <a:t>perceptron</a:t>
            </a:r>
            <a:r>
              <a:rPr lang="en-US" dirty="0"/>
              <a:t>. It can distinguish data that is not </a:t>
            </a:r>
            <a:r>
              <a:rPr lang="en-US" dirty="0">
                <a:hlinkClick r:id="rId8" tooltip="Linear separability"/>
              </a:rPr>
              <a:t>linearly </a:t>
            </a:r>
            <a:r>
              <a:rPr lang="en-US" dirty="0" smtClean="0">
                <a:hlinkClick r:id="rId8" tooltip="Linear separability"/>
              </a:rPr>
              <a:t>separable</a:t>
            </a:r>
            <a:r>
              <a:rPr lang="en-US" dirty="0" smtClean="0"/>
              <a:t>.</a:t>
            </a:r>
          </a:p>
          <a:p>
            <a:endParaRPr lang="en-US" dirty="0"/>
          </a:p>
          <a:p>
            <a:r>
              <a:rPr lang="en-US" dirty="0" smtClean="0"/>
              <a:t>Drawback: slow</a:t>
            </a:r>
            <a:endParaRPr lang="en-US" dirty="0"/>
          </a:p>
        </p:txBody>
      </p:sp>
    </p:spTree>
    <p:extLst>
      <p:ext uri="{BB962C8B-B14F-4D97-AF65-F5344CB8AC3E}">
        <p14:creationId xmlns:p14="http://schemas.microsoft.com/office/powerpoint/2010/main" val="25826430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sp>
        <p:nvSpPr>
          <p:cNvPr id="3" name="Content Placeholder 2"/>
          <p:cNvSpPr>
            <a:spLocks noGrp="1"/>
          </p:cNvSpPr>
          <p:nvPr>
            <p:ph idx="1"/>
          </p:nvPr>
        </p:nvSpPr>
        <p:spPr>
          <a:xfrm>
            <a:off x="1079695" y="1856935"/>
            <a:ext cx="10820400" cy="4024125"/>
          </a:xfrm>
        </p:spPr>
        <p:txBody>
          <a:bodyPr/>
          <a:lstStyle/>
          <a:p>
            <a:r>
              <a:rPr lang="en-US" b="1" dirty="0"/>
              <a:t>logistic regression</a:t>
            </a:r>
            <a:r>
              <a:rPr lang="en-US" dirty="0"/>
              <a:t> </a:t>
            </a:r>
            <a:r>
              <a:rPr lang="en-US" dirty="0" smtClean="0"/>
              <a:t>is</a:t>
            </a:r>
            <a:r>
              <a:rPr lang="en-US" dirty="0"/>
              <a:t> </a:t>
            </a:r>
            <a:r>
              <a:rPr lang="en-US" dirty="0">
                <a:hlinkClick r:id="rId2" tooltip="Estimation theory"/>
              </a:rPr>
              <a:t>estimating</a:t>
            </a:r>
            <a:r>
              <a:rPr lang="en-US" dirty="0"/>
              <a:t> the parameters of a logistic model. More formally, a logistic model is one where the </a:t>
            </a:r>
            <a:r>
              <a:rPr lang="en-US" dirty="0">
                <a:hlinkClick r:id="rId3" tooltip="Log-odds"/>
              </a:rPr>
              <a:t>log-odds</a:t>
            </a:r>
            <a:r>
              <a:rPr lang="en-US" dirty="0"/>
              <a:t> of the probability of an event is a </a:t>
            </a:r>
            <a:r>
              <a:rPr lang="en-US" dirty="0">
                <a:hlinkClick r:id="rId4" tooltip="Linear function (calculus)"/>
              </a:rPr>
              <a:t>linear combination</a:t>
            </a:r>
            <a:r>
              <a:rPr lang="en-US" dirty="0"/>
              <a:t> of independent or predictor variables. The two possible dependent variable values are often labelled as "0" and "1", which represent outcomes such as pass/fail, win/lose, alive/dead or healthy/sick. The binary logistic regression model can be generalized to more than two levels of the dependent variable: </a:t>
            </a:r>
            <a:r>
              <a:rPr lang="en-US" dirty="0">
                <a:hlinkClick r:id="rId5" tooltip="Categorical variable"/>
              </a:rPr>
              <a:t>categorical</a:t>
            </a:r>
            <a:r>
              <a:rPr lang="en-US" dirty="0"/>
              <a:t> outputs with more than two values are modelled by </a:t>
            </a:r>
            <a:r>
              <a:rPr lang="en-US" dirty="0">
                <a:hlinkClick r:id="rId6" tooltip="Multinomial logistic regression"/>
              </a:rPr>
              <a:t>multinomial logistic regression</a:t>
            </a:r>
            <a:r>
              <a:rPr lang="en-US" dirty="0"/>
              <a:t>, and if the multiple categories are </a:t>
            </a:r>
            <a:r>
              <a:rPr lang="en-US" dirty="0">
                <a:hlinkClick r:id="rId7" tooltip="Level of measurement"/>
              </a:rPr>
              <a:t>ordered</a:t>
            </a:r>
            <a:r>
              <a:rPr lang="en-US" dirty="0"/>
              <a:t>, by </a:t>
            </a:r>
            <a:r>
              <a:rPr lang="en-US" dirty="0">
                <a:hlinkClick r:id="rId8" tooltip="Ordinal logistic regression"/>
              </a:rPr>
              <a:t>ordinal logistic regression</a:t>
            </a:r>
            <a:r>
              <a:rPr lang="en-US" dirty="0"/>
              <a:t>, for example the proportional odds ordinal logistic </a:t>
            </a:r>
            <a:r>
              <a:rPr lang="en-US" dirty="0" smtClean="0"/>
              <a:t>model</a:t>
            </a:r>
            <a:r>
              <a:rPr lang="ar-EG" dirty="0" smtClean="0"/>
              <a:t>.</a:t>
            </a:r>
            <a:endParaRPr lang="en-US" dirty="0"/>
          </a:p>
        </p:txBody>
      </p:sp>
      <p:pic>
        <p:nvPicPr>
          <p:cNvPr id="1028" name="Picture 4" descr="ÙØªÙØ¬Ø© Ø¨Ø­Ø« Ø§ÙØµÙØ± Ø¹Ù âªLogistic Regressionâ¬â"/>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00900" y="4684541"/>
            <a:ext cx="4878558" cy="1937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82812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 trees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The </a:t>
            </a:r>
            <a:r>
              <a:rPr lang="en-US" dirty="0"/>
              <a:t>Extra-Tree method (standing for </a:t>
            </a:r>
            <a:r>
              <a:rPr lang="en-US" b="1" dirty="0"/>
              <a:t>ext</a:t>
            </a:r>
            <a:r>
              <a:rPr lang="en-US" dirty="0"/>
              <a:t>remely </a:t>
            </a:r>
            <a:r>
              <a:rPr lang="en-US" b="1" dirty="0"/>
              <a:t>ra</a:t>
            </a:r>
            <a:r>
              <a:rPr lang="en-US" dirty="0"/>
              <a:t>ndomized </a:t>
            </a:r>
            <a:r>
              <a:rPr lang="en-US" b="1" dirty="0"/>
              <a:t>tree</a:t>
            </a:r>
            <a:r>
              <a:rPr lang="en-US" dirty="0"/>
              <a:t>s) </a:t>
            </a:r>
            <a:r>
              <a:rPr lang="en-US" dirty="0" smtClean="0"/>
              <a:t>with </a:t>
            </a:r>
            <a:r>
              <a:rPr lang="en-US" dirty="0"/>
              <a:t>the main objective of further randomizing tree building in the context of numerical input features, where the choice of the optimal cut-point is responsible for a large proportion of the variance of the induced tree.</a:t>
            </a:r>
          </a:p>
          <a:p>
            <a:r>
              <a:rPr lang="en-US" dirty="0"/>
              <a:t>With respect to random forests, the method drops the idea of using bootstrap copies of the learning sample, and instead of trying to find an optimal cut-point for each one of the K randomly chosen features at each node, it selects a cut-point at random.</a:t>
            </a:r>
          </a:p>
          <a:p>
            <a:r>
              <a:rPr lang="en-US" dirty="0"/>
              <a:t>This idea is rather productive in the context of many problems characterized by a large number of numerical features varying more or less continuously: it leads often to increased accuracy thanks to its smoothing and at the same time significantly reduces computational burdens linked to the determination of optimal cut-points in standard trees and in random forests.</a:t>
            </a:r>
          </a:p>
          <a:p>
            <a:r>
              <a:rPr lang="en-US" dirty="0"/>
              <a:t>From a statistical point of view, dropping the bootstrapping idea leads to an advantage in terms of bias, whereas the cut-point randomization has often an excellent variance reduction effect. This method has yielded state-of-the-art results in several high-dimensional complex problems.</a:t>
            </a:r>
          </a:p>
          <a:p>
            <a:r>
              <a:rPr lang="en-US" dirty="0"/>
              <a:t>From a functional point of view, the Extra-Tree method produces piece-wise multilinear approximations, rather than the piece-wise constant ones of random </a:t>
            </a:r>
            <a:r>
              <a:rPr lang="en-US" dirty="0" smtClean="0"/>
              <a:t>forests.</a:t>
            </a:r>
            <a:endParaRPr lang="en-US" dirty="0"/>
          </a:p>
          <a:p>
            <a:r>
              <a:rPr lang="en-US" dirty="0" smtClean="0"/>
              <a:t>Summary: make a lot of decision trees and select the best.</a:t>
            </a:r>
            <a:endParaRPr lang="en-US" dirty="0"/>
          </a:p>
        </p:txBody>
      </p:sp>
    </p:spTree>
    <p:extLst>
      <p:ext uri="{BB962C8B-B14F-4D97-AF65-F5344CB8AC3E}">
        <p14:creationId xmlns:p14="http://schemas.microsoft.com/office/powerpoint/2010/main" val="18623401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Decision Tree</a:t>
            </a:r>
            <a:endParaRPr lang="en-US" dirty="0"/>
          </a:p>
        </p:txBody>
      </p:sp>
      <p:pic>
        <p:nvPicPr>
          <p:cNvPr id="2050" name="Picture 2" descr="https://upload.wikimedia.org/wikipedia/commons/f/f3/CART_tree_titanic_survivors.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245163" y="2057401"/>
            <a:ext cx="4261037" cy="40243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90843" y="2057400"/>
            <a:ext cx="6527409" cy="3693319"/>
          </a:xfrm>
          <a:prstGeom prst="rect">
            <a:avLst/>
          </a:prstGeom>
          <a:noFill/>
        </p:spPr>
        <p:txBody>
          <a:bodyPr wrap="square" rtlCol="0">
            <a:spAutoFit/>
          </a:bodyPr>
          <a:lstStyle/>
          <a:p>
            <a:r>
              <a:rPr lang="en-US" b="1" dirty="0"/>
              <a:t>Decision tree learning</a:t>
            </a:r>
            <a:r>
              <a:rPr lang="en-US" dirty="0"/>
              <a:t> uses a </a:t>
            </a:r>
            <a:r>
              <a:rPr lang="en-US" dirty="0">
                <a:hlinkClick r:id="rId3" tooltip="Decision tree"/>
              </a:rPr>
              <a:t>decision tree</a:t>
            </a:r>
            <a:r>
              <a:rPr lang="en-US" dirty="0"/>
              <a:t> (as a </a:t>
            </a:r>
            <a:r>
              <a:rPr lang="en-US" dirty="0">
                <a:hlinkClick r:id="rId4" tooltip="Predictive modelling"/>
              </a:rPr>
              <a:t>predictive model</a:t>
            </a:r>
            <a:r>
              <a:rPr lang="en-US" dirty="0"/>
              <a:t>) to go from observations about an item (represented in the branches) to conclusions about the item's target value (represented in the leaves). It is one of the predictive modelling approaches used in </a:t>
            </a:r>
            <a:r>
              <a:rPr lang="en-US" dirty="0">
                <a:hlinkClick r:id="rId5" tooltip="Statistics"/>
              </a:rPr>
              <a:t>statistics</a:t>
            </a:r>
            <a:r>
              <a:rPr lang="en-US" dirty="0"/>
              <a:t>, </a:t>
            </a:r>
            <a:r>
              <a:rPr lang="en-US" dirty="0">
                <a:hlinkClick r:id="rId6" tooltip="Data mining"/>
              </a:rPr>
              <a:t>data mining</a:t>
            </a:r>
            <a:r>
              <a:rPr lang="en-US" dirty="0"/>
              <a:t> and </a:t>
            </a:r>
            <a:r>
              <a:rPr lang="en-US" dirty="0">
                <a:hlinkClick r:id="rId7" tooltip="Machine learning"/>
              </a:rPr>
              <a:t>machine learning</a:t>
            </a:r>
            <a:r>
              <a:rPr lang="en-US" dirty="0"/>
              <a:t>. Tree models where the target variable can take a discrete set of values are called </a:t>
            </a:r>
            <a:r>
              <a:rPr lang="en-US" b="1" dirty="0"/>
              <a:t>classification trees</a:t>
            </a:r>
            <a:r>
              <a:rPr lang="en-US" dirty="0"/>
              <a:t>; in these tree structures, </a:t>
            </a:r>
            <a:r>
              <a:rPr lang="en-US" dirty="0">
                <a:hlinkClick r:id="rId8" tooltip="Leaf node"/>
              </a:rPr>
              <a:t>leaves</a:t>
            </a:r>
            <a:r>
              <a:rPr lang="en-US" dirty="0"/>
              <a:t> represent class labels and branches represent </a:t>
            </a:r>
            <a:r>
              <a:rPr lang="en-US" dirty="0">
                <a:hlinkClick r:id="rId9" tooltip="Logical conjunction"/>
              </a:rPr>
              <a:t>conjunctions</a:t>
            </a:r>
            <a:r>
              <a:rPr lang="en-US" dirty="0"/>
              <a:t> of features that lead to those class labels. Decision trees where the target variable can take continuous values (typically </a:t>
            </a:r>
            <a:r>
              <a:rPr lang="en-US" dirty="0">
                <a:hlinkClick r:id="rId10" tooltip="Real numbers"/>
              </a:rPr>
              <a:t>real numbers</a:t>
            </a:r>
            <a:r>
              <a:rPr lang="en-US" dirty="0"/>
              <a:t>) are called </a:t>
            </a:r>
            <a:r>
              <a:rPr lang="en-US" b="1" dirty="0"/>
              <a:t>regression trees</a:t>
            </a:r>
            <a:r>
              <a:rPr lang="en-US" dirty="0"/>
              <a:t>.</a:t>
            </a:r>
          </a:p>
        </p:txBody>
      </p:sp>
    </p:spTree>
    <p:extLst>
      <p:ext uri="{BB962C8B-B14F-4D97-AF65-F5344CB8AC3E}">
        <p14:creationId xmlns:p14="http://schemas.microsoft.com/office/powerpoint/2010/main" val="26763775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knn</a:t>
            </a:r>
            <a:endParaRPr lang="en-US" dirty="0"/>
          </a:p>
        </p:txBody>
      </p:sp>
      <p:pic>
        <p:nvPicPr>
          <p:cNvPr id="3074" name="Picture 2" descr="ØµÙØ±Ø© Ø°Ø§Øª ØµÙØ©"/>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115993" y="2290897"/>
            <a:ext cx="4390207" cy="418024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22030" y="2057401"/>
            <a:ext cx="6513342" cy="3416320"/>
          </a:xfrm>
          <a:prstGeom prst="rect">
            <a:avLst/>
          </a:prstGeom>
          <a:noFill/>
        </p:spPr>
        <p:txBody>
          <a:bodyPr wrap="square" rtlCol="0">
            <a:spAutoFit/>
          </a:bodyPr>
          <a:lstStyle/>
          <a:p>
            <a:r>
              <a:rPr lang="en-US" dirty="0" smtClean="0"/>
              <a:t>* In</a:t>
            </a:r>
            <a:r>
              <a:rPr lang="en-US" dirty="0"/>
              <a:t> </a:t>
            </a:r>
            <a:r>
              <a:rPr lang="en-US" i="1" dirty="0"/>
              <a:t>k-NN classification</a:t>
            </a:r>
            <a:r>
              <a:rPr lang="en-US" dirty="0"/>
              <a:t>, the output is a class membership. An object is classified by a majority vote of its neighbors, with the object being assigned to the class most common among its </a:t>
            </a:r>
            <a:r>
              <a:rPr lang="en-US" i="1" dirty="0"/>
              <a:t>k</a:t>
            </a:r>
            <a:r>
              <a:rPr lang="en-US" dirty="0"/>
              <a:t> nearest neighbors (</a:t>
            </a:r>
            <a:r>
              <a:rPr lang="en-US" i="1" dirty="0"/>
              <a:t>k</a:t>
            </a:r>
            <a:r>
              <a:rPr lang="en-US" dirty="0"/>
              <a:t> is a positive </a:t>
            </a:r>
            <a:r>
              <a:rPr lang="en-US" dirty="0">
                <a:hlinkClick r:id="rId3" tooltip="Integer"/>
              </a:rPr>
              <a:t>integer</a:t>
            </a:r>
            <a:r>
              <a:rPr lang="en-US" dirty="0"/>
              <a:t>, typically small). If </a:t>
            </a:r>
            <a:r>
              <a:rPr lang="en-US" i="1" dirty="0"/>
              <a:t>k</a:t>
            </a:r>
            <a:r>
              <a:rPr lang="en-US" dirty="0"/>
              <a:t> = 1, then the object is simply assigned to the class of that single nearest neighbor</a:t>
            </a:r>
            <a:r>
              <a:rPr lang="en-US" dirty="0" smtClean="0"/>
              <a:t>.</a:t>
            </a:r>
          </a:p>
          <a:p>
            <a:endParaRPr lang="en-US" dirty="0" smtClean="0"/>
          </a:p>
          <a:p>
            <a:r>
              <a:rPr lang="en-US" dirty="0" smtClean="0"/>
              <a:t>* In</a:t>
            </a:r>
            <a:r>
              <a:rPr lang="en-US" dirty="0"/>
              <a:t> </a:t>
            </a:r>
            <a:r>
              <a:rPr lang="en-US" i="1" dirty="0"/>
              <a:t>k-NN regression</a:t>
            </a:r>
            <a:r>
              <a:rPr lang="en-US" dirty="0"/>
              <a:t>, the output is the property value for </a:t>
            </a:r>
            <a:r>
              <a:rPr lang="en-US" dirty="0" smtClean="0"/>
              <a:t>   the object. This value is the average of the values of its</a:t>
            </a:r>
            <a:r>
              <a:rPr lang="en-US" dirty="0"/>
              <a:t> </a:t>
            </a:r>
            <a:r>
              <a:rPr lang="en-US" i="1" dirty="0"/>
              <a:t>k</a:t>
            </a:r>
            <a:r>
              <a:rPr lang="en-US" dirty="0"/>
              <a:t> nearest neighbors.</a:t>
            </a:r>
          </a:p>
          <a:p>
            <a:endParaRPr lang="en-US" dirty="0"/>
          </a:p>
        </p:txBody>
      </p:sp>
    </p:spTree>
    <p:extLst>
      <p:ext uri="{BB962C8B-B14F-4D97-AF65-F5344CB8AC3E}">
        <p14:creationId xmlns:p14="http://schemas.microsoft.com/office/powerpoint/2010/main" val="40325514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pPr marL="0" indent="0">
              <a:buNone/>
            </a:pPr>
            <a:r>
              <a:rPr lang="ar-EG" sz="2800" b="1" dirty="0" smtClean="0"/>
              <a:t> </a:t>
            </a:r>
            <a:r>
              <a:rPr lang="ar-EG" sz="2800" b="1" dirty="0" smtClean="0"/>
              <a:t>*</a:t>
            </a:r>
            <a:r>
              <a:rPr lang="en-US" sz="2800" b="1" smtClean="0"/>
              <a:t>Code</a:t>
            </a:r>
            <a:endParaRPr lang="en-US" sz="2800" b="1" dirty="0"/>
          </a:p>
        </p:txBody>
      </p:sp>
    </p:spTree>
    <p:extLst>
      <p:ext uri="{BB962C8B-B14F-4D97-AF65-F5344CB8AC3E}">
        <p14:creationId xmlns:p14="http://schemas.microsoft.com/office/powerpoint/2010/main" val="18922410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More than two classifications</a:t>
            </a:r>
            <a:endParaRPr lang="en-US" b="1" dirty="0"/>
          </a:p>
        </p:txBody>
      </p:sp>
      <p:sp>
        <p:nvSpPr>
          <p:cNvPr id="3" name="Content Placeholder 2"/>
          <p:cNvSpPr>
            <a:spLocks noGrp="1"/>
          </p:cNvSpPr>
          <p:nvPr>
            <p:ph idx="1"/>
          </p:nvPr>
        </p:nvSpPr>
        <p:spPr/>
        <p:txBody>
          <a:bodyPr/>
          <a:lstStyle/>
          <a:p>
            <a:r>
              <a:rPr lang="en-US" sz="3600" b="1" i="1" dirty="0" smtClean="0">
                <a:solidFill>
                  <a:schemeClr val="tx1">
                    <a:lumMod val="85000"/>
                  </a:schemeClr>
                </a:solidFill>
              </a:rPr>
              <a:t> business  </a:t>
            </a:r>
          </a:p>
          <a:p>
            <a:r>
              <a:rPr lang="en-US" sz="3600" b="1" i="1" dirty="0" smtClean="0">
                <a:solidFill>
                  <a:schemeClr val="tx1">
                    <a:lumMod val="85000"/>
                  </a:schemeClr>
                </a:solidFill>
              </a:rPr>
              <a:t> entertainment </a:t>
            </a:r>
          </a:p>
          <a:p>
            <a:r>
              <a:rPr lang="en-US" sz="3600" b="1" i="1" dirty="0" smtClean="0">
                <a:solidFill>
                  <a:schemeClr val="tx1">
                    <a:lumMod val="85000"/>
                  </a:schemeClr>
                </a:solidFill>
              </a:rPr>
              <a:t> health </a:t>
            </a:r>
          </a:p>
          <a:p>
            <a:r>
              <a:rPr lang="en-US" sz="3600" b="1" i="1" dirty="0" smtClean="0">
                <a:solidFill>
                  <a:schemeClr val="tx1">
                    <a:lumMod val="85000"/>
                  </a:schemeClr>
                </a:solidFill>
              </a:rPr>
              <a:t> politics </a:t>
            </a:r>
          </a:p>
          <a:p>
            <a:r>
              <a:rPr lang="en-US" sz="3600" b="1" i="1" dirty="0" smtClean="0">
                <a:solidFill>
                  <a:schemeClr val="tx1">
                    <a:lumMod val="85000"/>
                  </a:schemeClr>
                </a:solidFill>
              </a:rPr>
              <a:t> sports </a:t>
            </a:r>
          </a:p>
          <a:p>
            <a:r>
              <a:rPr lang="en-US" sz="3600" b="1" i="1" dirty="0" smtClean="0">
                <a:solidFill>
                  <a:schemeClr val="tx1">
                    <a:lumMod val="85000"/>
                  </a:schemeClr>
                </a:solidFill>
              </a:rPr>
              <a:t> technology</a:t>
            </a:r>
            <a:endParaRPr lang="en-US" dirty="0"/>
          </a:p>
        </p:txBody>
      </p:sp>
    </p:spTree>
    <p:extLst>
      <p:ext uri="{BB962C8B-B14F-4D97-AF65-F5344CB8AC3E}">
        <p14:creationId xmlns:p14="http://schemas.microsoft.com/office/powerpoint/2010/main" val="7709071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END</a:t>
            </a:r>
            <a:endParaRPr lang="en-US" dirty="0"/>
          </a:p>
        </p:txBody>
      </p:sp>
    </p:spTree>
    <p:extLst>
      <p:ext uri="{BB962C8B-B14F-4D97-AF65-F5344CB8AC3E}">
        <p14:creationId xmlns:p14="http://schemas.microsoft.com/office/powerpoint/2010/main" val="31778470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a:t>Data collection</a:t>
            </a:r>
          </a:p>
        </p:txBody>
      </p:sp>
      <p:sp>
        <p:nvSpPr>
          <p:cNvPr id="3" name="Content Placeholder 2"/>
          <p:cNvSpPr>
            <a:spLocks noGrp="1"/>
          </p:cNvSpPr>
          <p:nvPr>
            <p:ph idx="1"/>
          </p:nvPr>
        </p:nvSpPr>
        <p:spPr/>
        <p:txBody>
          <a:bodyPr>
            <a:normAutofit fontScale="92500" lnSpcReduction="10000"/>
          </a:bodyPr>
          <a:lstStyle/>
          <a:p>
            <a:r>
              <a:rPr lang="en-US" sz="2800" dirty="0" smtClean="0"/>
              <a:t>Dataset</a:t>
            </a:r>
            <a:r>
              <a:rPr lang="en-US" sz="2800" dirty="0"/>
              <a:t>: </a:t>
            </a:r>
            <a:r>
              <a:rPr lang="en-US" sz="2800" dirty="0" err="1"/>
              <a:t>Kaggle</a:t>
            </a:r>
            <a:r>
              <a:rPr lang="en-US" sz="2800" dirty="0"/>
              <a:t> Competition Text Categorization Dataset “JSON and CSV format”</a:t>
            </a:r>
          </a:p>
          <a:p>
            <a:r>
              <a:rPr lang="en-US" sz="2800" dirty="0"/>
              <a:t>Key Characteristics of the data set</a:t>
            </a:r>
          </a:p>
          <a:p>
            <a:r>
              <a:rPr lang="en-US" sz="2800" dirty="0"/>
              <a:t>It contains headlines and categories for 350,000 news Headlines &amp; short Articles</a:t>
            </a:r>
          </a:p>
          <a:p>
            <a:r>
              <a:rPr lang="en-US" sz="2800" dirty="0"/>
              <a:t>There are 60000 news of business category, 70000 news of technology category, 80000 news of entertainment category, 60000 news of health category, 45000 news of Politics category, 40000 news of Sports category</a:t>
            </a:r>
          </a:p>
          <a:p>
            <a:r>
              <a:rPr lang="en-US" sz="2800" dirty="0"/>
              <a:t>Some Online New papers “BBC &amp; Times &amp; yahoo Sports”</a:t>
            </a:r>
          </a:p>
          <a:p>
            <a:endParaRPr lang="en-US" sz="2800" dirty="0"/>
          </a:p>
        </p:txBody>
      </p:sp>
    </p:spTree>
    <p:extLst>
      <p:ext uri="{BB962C8B-B14F-4D97-AF65-F5344CB8AC3E}">
        <p14:creationId xmlns:p14="http://schemas.microsoft.com/office/powerpoint/2010/main" val="28989262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sz="2400" b="1" dirty="0"/>
              <a:t>Split the data to train and test sets</a:t>
            </a:r>
          </a:p>
          <a:p>
            <a:r>
              <a:rPr lang="en-US" sz="2400" b="1" dirty="0"/>
              <a:t>Make a module for each class</a:t>
            </a:r>
          </a:p>
          <a:p>
            <a:endParaRPr lang="en-US" dirty="0"/>
          </a:p>
        </p:txBody>
      </p:sp>
    </p:spTree>
    <p:extLst>
      <p:ext uri="{BB962C8B-B14F-4D97-AF65-F5344CB8AC3E}">
        <p14:creationId xmlns:p14="http://schemas.microsoft.com/office/powerpoint/2010/main" val="16638282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Testing results using different classifiers </a:t>
            </a:r>
            <a:endParaRPr lang="en-US" b="1" dirty="0"/>
          </a:p>
        </p:txBody>
      </p:sp>
      <p:sp>
        <p:nvSpPr>
          <p:cNvPr id="13" name="Content Placeholder 12"/>
          <p:cNvSpPr>
            <a:spLocks noGrp="1"/>
          </p:cNvSpPr>
          <p:nvPr>
            <p:ph idx="1"/>
          </p:nvPr>
        </p:nvSpPr>
        <p:spPr/>
        <p:txBody>
          <a:bodyPr/>
          <a:lstStyle/>
          <a:p>
            <a:r>
              <a:rPr lang="en-US" sz="2800" b="1" dirty="0"/>
              <a:t>Logistic </a:t>
            </a:r>
            <a:r>
              <a:rPr lang="en-US" sz="2800" b="1" dirty="0" smtClean="0"/>
              <a:t>Regression classifier    </a:t>
            </a:r>
          </a:p>
          <a:p>
            <a:endParaRPr lang="en-US" dirty="0" smtClean="0"/>
          </a:p>
          <a:p>
            <a:endParaRPr lang="en-US" dirty="0"/>
          </a:p>
        </p:txBody>
      </p:sp>
      <p:pic>
        <p:nvPicPr>
          <p:cNvPr id="14" name="Picture 13"/>
          <p:cNvPicPr>
            <a:picLocks noChangeAspect="1"/>
          </p:cNvPicPr>
          <p:nvPr/>
        </p:nvPicPr>
        <p:blipFill>
          <a:blip r:embed="rId2"/>
          <a:stretch>
            <a:fillRect/>
          </a:stretch>
        </p:blipFill>
        <p:spPr>
          <a:xfrm>
            <a:off x="831629" y="2949513"/>
            <a:ext cx="4190537" cy="2958918"/>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8914" y="4584099"/>
            <a:ext cx="1843291" cy="1395685"/>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01084" y="2949512"/>
            <a:ext cx="1843291" cy="139568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08738" y="4584099"/>
            <a:ext cx="1843291" cy="1395685"/>
          </a:xfrm>
          <a:prstGeom prst="rect">
            <a:avLst/>
          </a:prstGeom>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88826" y="4625699"/>
            <a:ext cx="1843291" cy="1395685"/>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08738" y="2949512"/>
            <a:ext cx="1843291" cy="1395685"/>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68913" y="2949511"/>
            <a:ext cx="1843291" cy="1395685"/>
          </a:xfrm>
          <a:prstGeom prst="rect">
            <a:avLst/>
          </a:prstGeom>
        </p:spPr>
      </p:pic>
    </p:spTree>
    <p:extLst>
      <p:ext uri="{BB962C8B-B14F-4D97-AF65-F5344CB8AC3E}">
        <p14:creationId xmlns:p14="http://schemas.microsoft.com/office/powerpoint/2010/main" val="8575390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 Trees</a:t>
            </a:r>
            <a:endParaRPr lang="en-US" dirty="0"/>
          </a:p>
        </p:txBody>
      </p:sp>
      <p:sp>
        <p:nvSpPr>
          <p:cNvPr id="3" name="Content Placeholder 2"/>
          <p:cNvSpPr>
            <a:spLocks noGrp="1"/>
          </p:cNvSpPr>
          <p:nvPr>
            <p:ph idx="1"/>
          </p:nvPr>
        </p:nvSpPr>
        <p:spPr/>
        <p:txBody>
          <a:bodyPr/>
          <a:lstStyle/>
          <a:p>
            <a:r>
              <a:rPr lang="en-US" dirty="0" smtClean="0"/>
              <a:t>Overall</a:t>
            </a:r>
          </a:p>
          <a:p>
            <a:endParaRPr lang="en-US" dirty="0"/>
          </a:p>
        </p:txBody>
      </p:sp>
      <p:pic>
        <p:nvPicPr>
          <p:cNvPr id="4" name="Picture 3"/>
          <p:cNvPicPr>
            <a:picLocks noChangeAspect="1"/>
          </p:cNvPicPr>
          <p:nvPr/>
        </p:nvPicPr>
        <p:blipFill>
          <a:blip r:embed="rId2"/>
          <a:stretch>
            <a:fillRect/>
          </a:stretch>
        </p:blipFill>
        <p:spPr>
          <a:xfrm>
            <a:off x="685800" y="2694977"/>
            <a:ext cx="4522230" cy="328379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6181" y="2694977"/>
            <a:ext cx="1940611" cy="14693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87252" y="4509396"/>
            <a:ext cx="1940611" cy="146937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54808" y="4509396"/>
            <a:ext cx="1940611" cy="1469373"/>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64394" y="4509396"/>
            <a:ext cx="1940611" cy="1469373"/>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01982" y="2694976"/>
            <a:ext cx="1940611" cy="1469373"/>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54809" y="2694977"/>
            <a:ext cx="1940611" cy="1469373"/>
          </a:xfrm>
          <a:prstGeom prst="rect">
            <a:avLst/>
          </a:prstGeom>
        </p:spPr>
      </p:pic>
    </p:spTree>
    <p:extLst>
      <p:ext uri="{BB962C8B-B14F-4D97-AF65-F5344CB8AC3E}">
        <p14:creationId xmlns:p14="http://schemas.microsoft.com/office/powerpoint/2010/main" val="1577699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b="1" dirty="0" smtClean="0"/>
              <a:t>Decision Tree</a:t>
            </a:r>
            <a:r>
              <a:rPr lang="en-US" b="1" dirty="0"/>
              <a:t/>
            </a:r>
            <a:br>
              <a:rPr lang="en-US" b="1" dirty="0"/>
            </a:br>
            <a:r>
              <a:rPr lang="en-US" b="1" dirty="0"/>
              <a:t/>
            </a:r>
            <a:br>
              <a:rPr lang="en-US" b="1" dirty="0"/>
            </a:br>
            <a:endParaRPr lang="en-US" b="1" dirty="0"/>
          </a:p>
        </p:txBody>
      </p:sp>
      <p:sp>
        <p:nvSpPr>
          <p:cNvPr id="3" name="Content Placeholder 2"/>
          <p:cNvSpPr>
            <a:spLocks noGrp="1"/>
          </p:cNvSpPr>
          <p:nvPr>
            <p:ph idx="1"/>
          </p:nvPr>
        </p:nvSpPr>
        <p:spPr/>
        <p:txBody>
          <a:bodyPr/>
          <a:lstStyle/>
          <a:p>
            <a:r>
              <a:rPr lang="en-US" dirty="0" smtClean="0"/>
              <a:t>Overall</a:t>
            </a:r>
          </a:p>
          <a:p>
            <a:endParaRPr lang="en-US" dirty="0"/>
          </a:p>
        </p:txBody>
      </p:sp>
      <p:pic>
        <p:nvPicPr>
          <p:cNvPr id="4" name="Picture 3"/>
          <p:cNvPicPr>
            <a:picLocks noChangeAspect="1"/>
          </p:cNvPicPr>
          <p:nvPr/>
        </p:nvPicPr>
        <p:blipFill>
          <a:blip r:embed="rId2"/>
          <a:stretch>
            <a:fillRect/>
          </a:stretch>
        </p:blipFill>
        <p:spPr>
          <a:xfrm>
            <a:off x="634485" y="2888026"/>
            <a:ext cx="4522230" cy="3330659"/>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12929" y="4597559"/>
            <a:ext cx="2006564" cy="151931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12929" y="2781564"/>
            <a:ext cx="2006564" cy="151931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77841" y="2795070"/>
            <a:ext cx="2006564" cy="1519310"/>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26208" y="4597559"/>
            <a:ext cx="2006564" cy="1519310"/>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78258" y="4597559"/>
            <a:ext cx="2006564" cy="1519310"/>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90567" y="2795070"/>
            <a:ext cx="2006564" cy="1519310"/>
          </a:xfrm>
          <a:prstGeom prst="rect">
            <a:avLst/>
          </a:prstGeom>
        </p:spPr>
      </p:pic>
    </p:spTree>
    <p:extLst>
      <p:ext uri="{BB962C8B-B14F-4D97-AF65-F5344CB8AC3E}">
        <p14:creationId xmlns:p14="http://schemas.microsoft.com/office/powerpoint/2010/main" val="227106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KNN (K-Nearest Neighbor )</a:t>
            </a:r>
            <a:br>
              <a:rPr lang="en-US" b="1" dirty="0"/>
            </a:br>
            <a:endParaRPr lang="en-US" dirty="0"/>
          </a:p>
        </p:txBody>
      </p:sp>
      <p:sp>
        <p:nvSpPr>
          <p:cNvPr id="3" name="Content Placeholder 2"/>
          <p:cNvSpPr>
            <a:spLocks noGrp="1"/>
          </p:cNvSpPr>
          <p:nvPr>
            <p:ph idx="1"/>
          </p:nvPr>
        </p:nvSpPr>
        <p:spPr/>
        <p:txBody>
          <a:bodyPr>
            <a:normAutofit/>
          </a:bodyPr>
          <a:lstStyle/>
          <a:p>
            <a:r>
              <a:rPr lang="en-US" sz="2400" b="1" dirty="0" smtClean="0"/>
              <a:t>overall</a:t>
            </a:r>
            <a:endParaRPr lang="en-US" sz="2400" b="1" dirty="0"/>
          </a:p>
        </p:txBody>
      </p:sp>
      <p:pic>
        <p:nvPicPr>
          <p:cNvPr id="4" name="Picture 3"/>
          <p:cNvPicPr>
            <a:picLocks noChangeAspect="1"/>
          </p:cNvPicPr>
          <p:nvPr/>
        </p:nvPicPr>
        <p:blipFill>
          <a:blip r:embed="rId2"/>
          <a:stretch>
            <a:fillRect/>
          </a:stretch>
        </p:blipFill>
        <p:spPr>
          <a:xfrm>
            <a:off x="922872" y="2694977"/>
            <a:ext cx="4522230" cy="328799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00643" y="4469504"/>
            <a:ext cx="1756052" cy="151346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51297" y="4458641"/>
            <a:ext cx="1766913" cy="1527946"/>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95597" y="4462262"/>
            <a:ext cx="1868295" cy="1520705"/>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54481" y="2691356"/>
            <a:ext cx="1973295" cy="1513463"/>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51297" y="2691356"/>
            <a:ext cx="1680017" cy="1535188"/>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24564" y="2694977"/>
            <a:ext cx="1810363" cy="1531567"/>
          </a:xfrm>
          <a:prstGeom prst="rect">
            <a:avLst/>
          </a:prstGeom>
        </p:spPr>
      </p:pic>
    </p:spTree>
    <p:extLst>
      <p:ext uri="{BB962C8B-B14F-4D97-AF65-F5344CB8AC3E}">
        <p14:creationId xmlns:p14="http://schemas.microsoft.com/office/powerpoint/2010/main" val="1261655619"/>
      </p:ext>
    </p:extLst>
  </p:cSld>
  <p:clrMapOvr>
    <a:masterClrMapping/>
  </p:clrMapOvr>
  <p:timing>
    <p:tnLst>
      <p:par>
        <p:cTn id="1" dur="indefinite" restart="never" nodeType="tmRoot"/>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TM04033937[[fn=Vapor Trail]]</Template>
  <TotalTime>104</TotalTime>
  <Words>227</Words>
  <Application>Microsoft Office PowerPoint</Application>
  <PresentationFormat>Widescreen</PresentationFormat>
  <Paragraphs>75</Paragraphs>
  <Slides>30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Century Gothic</vt:lpstr>
      <vt:lpstr>Vapor Trail</vt:lpstr>
      <vt:lpstr>  Tweets &amp; Text Classification  using machine learning</vt:lpstr>
      <vt:lpstr>ACCURACY: 95.8% CoutVectorizer with n-grams </vt:lpstr>
      <vt:lpstr>More than two classifications</vt:lpstr>
      <vt:lpstr>Data collection</vt:lpstr>
      <vt:lpstr>PowerPoint Presentation</vt:lpstr>
      <vt:lpstr>Testing results using different classifiers </vt:lpstr>
      <vt:lpstr>Extra Trees</vt:lpstr>
      <vt:lpstr> Decision Tree  </vt:lpstr>
      <vt:lpstr>KNN (K-Nearest Neighbor ) </vt:lpstr>
      <vt:lpstr>MLP  Multi layer perceptron</vt:lpstr>
      <vt:lpstr>Best classifier</vt:lpstr>
      <vt:lpstr>Predict: ( The presidential elections will held in this month )</vt:lpstr>
      <vt:lpstr>PowerPoint Presentation</vt:lpstr>
      <vt:lpstr>Testing (politics) fixing the error</vt:lpstr>
      <vt:lpstr>Testing (sports)</vt:lpstr>
      <vt:lpstr>PowerPoint Presentation</vt:lpstr>
      <vt:lpstr>Testing (health)</vt:lpstr>
      <vt:lpstr>Testing (business)</vt:lpstr>
      <vt:lpstr>Testing (sports)</vt:lpstr>
      <vt:lpstr>Testing (sports)</vt:lpstr>
      <vt:lpstr>Testing (technology)</vt:lpstr>
      <vt:lpstr>Testing (technology)</vt:lpstr>
      <vt:lpstr>Testing (health)</vt:lpstr>
      <vt:lpstr>MLP</vt:lpstr>
      <vt:lpstr>logistic regression</vt:lpstr>
      <vt:lpstr>Extra trees</vt:lpstr>
      <vt:lpstr>Decision Tree</vt:lpstr>
      <vt:lpstr>knn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Tweets &amp; Text Classification  using machine learning</dc:title>
  <dc:creator>shifo123</dc:creator>
  <cp:lastModifiedBy>shifo123</cp:lastModifiedBy>
  <cp:revision>18</cp:revision>
  <dcterms:created xsi:type="dcterms:W3CDTF">2018-08-28T22:05:41Z</dcterms:created>
  <dcterms:modified xsi:type="dcterms:W3CDTF">2018-08-28T23:53:54Z</dcterms:modified>
</cp:coreProperties>
</file>